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Condensed Ligh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chard Hardis" initials="" lastIdx="3" clrIdx="0"/>
  <p:cmAuthor id="1" name="Anthony Temeliescu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62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4-13T20:35:13.745" idx="1">
    <p:pos x="6000" y="0"/>
    <p:text>Let's have all the text on one side and graphics on the other.  This slide is very busy.  I don't know where to look fist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4-13T20:27:17.773" idx="2">
    <p:pos x="6000" y="0"/>
    <p:text>We need to organize this slide to match the layout of other slides.  Black text for notes etc.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4-14T05:55:02.292" idx="3">
    <p:pos x="6000" y="0"/>
    <p:text>Anthony and Richard need to update this slide with Anthony's graphic</p:text>
  </p:cm>
  <p:cm authorId="1" dt="2020-04-14T05:55:02.292" idx="1">
    <p:pos x="6000" y="0"/>
    <p:text>Blue rounded rectangles are shape objects and can be removed if we want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32605653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32605653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2fe5c565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2fe5c565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35fc16d70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35fc16d70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to report -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 event space limiting normal behavior of probabilistic models</a:t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2fe5c5653_2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72fe5c5653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326056535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73260565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2fe5c565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2fe5c565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33f86faf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33f86faf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33f86faf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33f86faf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fe5c565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fe5c565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fe5c567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fe5c567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2fe5c565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2fe5c565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>
            <a:spLocks noGrp="1"/>
          </p:cNvSpPr>
          <p:nvPr>
            <p:ph type="subTitle" idx="1"/>
          </p:nvPr>
        </p:nvSpPr>
        <p:spPr>
          <a:xfrm>
            <a:off x="3239196" y="2844801"/>
            <a:ext cx="5097000" cy="12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7F7F7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R="0" lvl="1" algn="ctr" rtl="0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3239197" y="250224"/>
            <a:ext cx="5097000" cy="25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4200"/>
              <a:buFont typeface="Roboto"/>
              <a:buNone/>
              <a:defRPr sz="42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 rot="5400000">
            <a:off x="2848367" y="-1651005"/>
            <a:ext cx="3447266" cy="85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 rot="5400000">
            <a:off x="56929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 rot="5400000">
            <a:off x="1406723" y="-847129"/>
            <a:ext cx="4358879" cy="660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84285" y="911612"/>
            <a:ext cx="4211515" cy="372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648200" y="911612"/>
            <a:ext cx="4210050" cy="372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285750" y="911612"/>
            <a:ext cx="8572500" cy="3447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285750" y="926335"/>
            <a:ext cx="4213225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2"/>
          </p:nvPr>
        </p:nvSpPr>
        <p:spPr>
          <a:xfrm>
            <a:off x="285750" y="1558992"/>
            <a:ext cx="4213225" cy="308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3"/>
          </p:nvPr>
        </p:nvSpPr>
        <p:spPr>
          <a:xfrm>
            <a:off x="4629150" y="926335"/>
            <a:ext cx="422910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4"/>
          </p:nvPr>
        </p:nvSpPr>
        <p:spPr>
          <a:xfrm>
            <a:off x="4629150" y="1558992"/>
            <a:ext cx="4229100" cy="308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85750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235325" y="342901"/>
            <a:ext cx="5622925" cy="405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285750" y="1706136"/>
            <a:ext cx="2949575" cy="2695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285750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200"/>
              <a:buFont typeface="Robot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>
            <a:spLocks noGrp="1"/>
          </p:cNvSpPr>
          <p:nvPr>
            <p:ph type="pic" idx="2"/>
          </p:nvPr>
        </p:nvSpPr>
        <p:spPr>
          <a:xfrm>
            <a:off x="3235325" y="342901"/>
            <a:ext cx="5622925" cy="405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285750" y="1706136"/>
            <a:ext cx="2949575" cy="2695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  <a:defRPr sz="3600" b="1" i="0" u="none" strike="noStrike" cap="none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285750" y="911612"/>
            <a:ext cx="8572500" cy="3447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dt" idx="10"/>
          </p:nvPr>
        </p:nvSpPr>
        <p:spPr>
          <a:xfrm>
            <a:off x="2857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ftr" idx="11"/>
          </p:nvPr>
        </p:nvSpPr>
        <p:spPr>
          <a:xfrm>
            <a:off x="2344615" y="4358878"/>
            <a:ext cx="445623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6800850" y="435887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ctrTitle"/>
          </p:nvPr>
        </p:nvSpPr>
        <p:spPr>
          <a:xfrm>
            <a:off x="2308550" y="1798050"/>
            <a:ext cx="6336000" cy="8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Mining March Madness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1"/>
          </p:nvPr>
        </p:nvSpPr>
        <p:spPr>
          <a:xfrm>
            <a:off x="2673174" y="2987150"/>
            <a:ext cx="6148707" cy="5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</a:t>
            </a:r>
            <a:r>
              <a:rPr lang="en" sz="1600" dirty="0"/>
              <a:t>rjun Goyal, Rich</a:t>
            </a:r>
            <a:r>
              <a:rPr lang="en-US" sz="1600" dirty="0" err="1"/>
              <a:t>ard</a:t>
            </a:r>
            <a:r>
              <a:rPr lang="en" sz="1600" dirty="0"/>
              <a:t> Hardis, Fred Sackfield, Anthony Temeliescu </a:t>
            </a:r>
            <a:endParaRPr sz="1600" dirty="0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927" y="3647150"/>
            <a:ext cx="2440668" cy="137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900" y="4022850"/>
            <a:ext cx="1093507" cy="6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7276" y="3988224"/>
            <a:ext cx="1240875" cy="6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285750" y="3787950"/>
            <a:ext cx="8369700" cy="125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574861" lvl="0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 b="1" i="1"/>
              <a:t>Coaches can use this information to get a performance prediction and know which metrics to try to improve through recruitment and training.</a:t>
            </a:r>
            <a:endParaRPr sz="1900" b="1" i="1"/>
          </a:p>
          <a:p>
            <a:pPr marL="457200" marR="574861" lvl="0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 b="1" i="1"/>
              <a:t>The gambling industry is large.</a:t>
            </a:r>
            <a:endParaRPr sz="1900" b="1" i="1"/>
          </a:p>
          <a:p>
            <a:pPr marL="914400" lvl="1" indent="-330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 b="1" i="1"/>
              <a:t>Bettors can use this to create better betting brackets.</a:t>
            </a:r>
            <a:endParaRPr sz="1600"/>
          </a:p>
        </p:txBody>
      </p:sp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Conclusions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285750" y="686400"/>
            <a:ext cx="7268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7485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Adjusted DEF, Adjusted OFF, Power Rating, and the Adjusted Spread </a:t>
            </a:r>
            <a:endParaRPr b="1" i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7485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Features were Important in All Models</a:t>
            </a:r>
            <a:endParaRPr b="1" i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l="14543" t="41656" r="4791" b="19070"/>
          <a:stretch/>
        </p:blipFill>
        <p:spPr>
          <a:xfrm>
            <a:off x="509963" y="1431750"/>
            <a:ext cx="7768877" cy="21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 rotWithShape="1">
          <a:blip r:embed="rId4">
            <a:alphaModFix/>
          </a:blip>
          <a:srcRect l="12222" t="34506" r="1763" b="38209"/>
          <a:stretch/>
        </p:blipFill>
        <p:spPr>
          <a:xfrm>
            <a:off x="6089800" y="686400"/>
            <a:ext cx="2923853" cy="5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/>
          <p:nvPr/>
        </p:nvSpPr>
        <p:spPr>
          <a:xfrm rot="10800000">
            <a:off x="8246025" y="1262525"/>
            <a:ext cx="286800" cy="430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8458200" y="1355550"/>
            <a:ext cx="7890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truncated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2366675" y="2347250"/>
            <a:ext cx="1302900" cy="1231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7482550" y="2347250"/>
            <a:ext cx="454200" cy="1231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>
            <a:spLocks noGrp="1"/>
          </p:cNvSpPr>
          <p:nvPr>
            <p:ph type="title"/>
          </p:nvPr>
        </p:nvSpPr>
        <p:spPr>
          <a:xfrm>
            <a:off x="209550" y="-78059"/>
            <a:ext cx="8572500" cy="76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 Bracket Predictions</a:t>
            </a: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body" idx="1"/>
          </p:nvPr>
        </p:nvSpPr>
        <p:spPr>
          <a:xfrm>
            <a:off x="209547" y="476350"/>
            <a:ext cx="5388900" cy="372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77.77% correct game predictions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¾ Final four teams successfully predicted</a:t>
            </a:r>
            <a:endParaRPr sz="1400"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00" y="1028725"/>
            <a:ext cx="6550574" cy="40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825" y="2893750"/>
            <a:ext cx="614650" cy="25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body" idx="1"/>
          </p:nvPr>
        </p:nvSpPr>
        <p:spPr>
          <a:xfrm>
            <a:off x="284268" y="911600"/>
            <a:ext cx="7188600" cy="372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Rerun models with more than 5 years of tournament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Increase dataset granularity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Player specific data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Team position composition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Team game travel distances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Increased data size and different success metrics to better predict upsets</a:t>
            </a: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300" y="1025075"/>
            <a:ext cx="5284725" cy="15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>
            <a:off x="284275" y="911600"/>
            <a:ext cx="7272600" cy="38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4309234" lvl="0" indent="-317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in 5 American adults wager on March Madness.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3785346" lvl="0" indent="-317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64 teams have the chance to play 6 single-elimination games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914400" marR="4137784" lvl="1" indent="-317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Teams assigned seeds 1-16 in 1 of 4 starting regions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marR="4137784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marR="3270996" lvl="0" indent="-317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Predicting wins is not as easy. Upsets, where lower ranked teams win, happen frequently in the tournament every year.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marR="2870946" lvl="0" indent="-317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Gamblers, statisticians, and the sports industry all try to gain insights every year on predicting the tournament’s results.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600" y="2517376"/>
            <a:ext cx="3264123" cy="252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7425" y="490325"/>
            <a:ext cx="1711175" cy="5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934B"/>
              </a:buClr>
              <a:buSzPts val="3600"/>
              <a:buFont typeface="Roboto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284285" y="1140212"/>
            <a:ext cx="7288200" cy="3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80" b="1" i="1">
                <a:solidFill>
                  <a:srgbClr val="A7934B"/>
                </a:solidFill>
              </a:rPr>
              <a:t>Predict the number of NCAA Tournament wins by team based on regular season performance metrics.</a:t>
            </a:r>
            <a:endParaRPr sz="2380" b="1" i="1">
              <a:solidFill>
                <a:srgbClr val="A7934B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80" b="1" i="1">
              <a:solidFill>
                <a:srgbClr val="000000"/>
              </a:solidFill>
            </a:endParaRPr>
          </a:p>
          <a:p>
            <a:pPr marL="457200" lvl="0" indent="-37973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0"/>
              <a:buChar char="•"/>
            </a:pPr>
            <a:r>
              <a:rPr lang="en" sz="2380" b="1">
                <a:solidFill>
                  <a:srgbClr val="000000"/>
                </a:solidFill>
              </a:rPr>
              <a:t>Use supervised learning methods</a:t>
            </a:r>
            <a:endParaRPr sz="238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000000"/>
              </a:solidFill>
            </a:endParaRPr>
          </a:p>
          <a:p>
            <a:pPr marL="457200" lvl="0" indent="-37973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0"/>
              <a:buChar char="•"/>
            </a:pPr>
            <a:r>
              <a:rPr lang="en" sz="2380" b="1">
                <a:solidFill>
                  <a:srgbClr val="000000"/>
                </a:solidFill>
              </a:rPr>
              <a:t>Develop a model with good explainability and generality</a:t>
            </a:r>
            <a:endParaRPr sz="238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80" b="1" i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285750" y="74341"/>
            <a:ext cx="8572500" cy="7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sz="3600" b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150" y="1002250"/>
            <a:ext cx="1168799" cy="39468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" name="Google Shape;106;p17"/>
          <p:cNvSpPr/>
          <p:nvPr/>
        </p:nvSpPr>
        <p:spPr>
          <a:xfrm>
            <a:off x="1680000" y="4139100"/>
            <a:ext cx="1332250" cy="848050"/>
          </a:xfrm>
          <a:prstGeom prst="flowChartInternalStorage">
            <a:avLst/>
          </a:prstGeom>
          <a:solidFill>
            <a:srgbClr val="E7E6E6"/>
          </a:solidFill>
          <a:ln w="2857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1652275" y="3819375"/>
            <a:ext cx="13323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Training Data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7"/>
          <p:cNvSpPr/>
          <p:nvPr/>
        </p:nvSpPr>
        <p:spPr>
          <a:xfrm rot="-5400000">
            <a:off x="2176475" y="2227800"/>
            <a:ext cx="339300" cy="196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75" y="1002250"/>
            <a:ext cx="1578550" cy="8879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0" name="Google Shape;110;p17"/>
          <p:cNvSpPr/>
          <p:nvPr/>
        </p:nvSpPr>
        <p:spPr>
          <a:xfrm>
            <a:off x="2226875" y="1250900"/>
            <a:ext cx="238500" cy="273000"/>
          </a:xfrm>
          <a:prstGeom prst="mathPlus">
            <a:avLst>
              <a:gd name="adj1" fmla="val 2352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 rot="-4129420">
            <a:off x="3034047" y="1500957"/>
            <a:ext cx="240007" cy="91586"/>
          </a:xfrm>
          <a:prstGeom prst="leftArrow">
            <a:avLst>
              <a:gd name="adj1" fmla="val 27529"/>
              <a:gd name="adj2" fmla="val 50000"/>
            </a:avLst>
          </a:prstGeom>
          <a:solidFill>
            <a:srgbClr val="A7934B"/>
          </a:solidFill>
          <a:ln w="19050" cap="flat" cmpd="sng">
            <a:solidFill>
              <a:srgbClr val="A7934B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375" y="1689009"/>
            <a:ext cx="776250" cy="24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0900" y="1693173"/>
            <a:ext cx="776250" cy="2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/>
          <p:nvPr/>
        </p:nvSpPr>
        <p:spPr>
          <a:xfrm rot="-6992011">
            <a:off x="3597426" y="1491832"/>
            <a:ext cx="243776" cy="92583"/>
          </a:xfrm>
          <a:prstGeom prst="leftArrow">
            <a:avLst>
              <a:gd name="adj1" fmla="val 27529"/>
              <a:gd name="adj2" fmla="val 50000"/>
            </a:avLst>
          </a:prstGeom>
          <a:solidFill>
            <a:srgbClr val="A7934B"/>
          </a:solidFill>
          <a:ln w="19050" cap="flat" cmpd="sng">
            <a:solidFill>
              <a:srgbClr val="A7934B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282550" y="866250"/>
            <a:ext cx="4049100" cy="11685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0000" y="2565450"/>
            <a:ext cx="1332250" cy="73331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" name="Google Shape;117;p17"/>
          <p:cNvSpPr/>
          <p:nvPr/>
        </p:nvSpPr>
        <p:spPr>
          <a:xfrm rot="-5400000">
            <a:off x="2148275" y="3483575"/>
            <a:ext cx="395700" cy="1962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1832325" y="4254700"/>
            <a:ext cx="1332300" cy="3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u="sng">
                <a:latin typeface="Courier New"/>
                <a:ea typeface="Courier New"/>
                <a:cs typeface="Courier New"/>
                <a:sym typeface="Courier New"/>
              </a:rPr>
              <a:t>Y  x1  x2  x3 ...</a:t>
            </a: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092600" y="839425"/>
            <a:ext cx="3209400" cy="3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Training Data</a:t>
            </a:r>
            <a:endParaRPr sz="24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1757 total observations over 5 seasons (1 per year per team)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28 total features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24 from Kaggle set; added ATS, Coach Total Wins, Adjusted Spread, and Coach Tourney Wins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Filtered out non-tournament teams based on modeling objective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340 total observations for modeling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226150" y="1360400"/>
            <a:ext cx="3039300" cy="3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BARTHAG (power rating) and Wins Above Bubble plots reflects tournament’s inclusion of strong and weak teams.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Certain teams display higher than median rates of 2-point shooting, turnovers committed, and free throw rate allowed.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Although most coaches are inexperienced in the tournament, there are a few with many previous tournament wins.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450" y="892825"/>
            <a:ext cx="5865400" cy="42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285750" y="762600"/>
            <a:ext cx="5497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7485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Boxplots of quantitative features for visual summary and outlier detection.</a:t>
            </a:r>
            <a:endParaRPr b="1" i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285750" y="1445050"/>
            <a:ext cx="41127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Offensive and defensive percentage statistics show moderate inverse correlation with each other.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Wins needed to make the tournament is strongly positively correlated with coach’s previous experience.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Some evidence of multicollinearity within offensive percentage statistics and defensive percentage statistics respectively.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525" y="608216"/>
            <a:ext cx="4420929" cy="392705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209550" y="762600"/>
            <a:ext cx="60603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364767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Correlation matrix of quantitative features for relationship detection and multicollinearity inspection.</a:t>
            </a:r>
            <a:endParaRPr b="1" i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-19050" y="-1856"/>
            <a:ext cx="8572500" cy="28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Clustering Teams by Performance Metrics with K-Means Clustering (k=3)</a:t>
            </a:r>
            <a:endParaRPr sz="1300"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250" y="4097425"/>
            <a:ext cx="4947475" cy="9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233175" y="4295850"/>
            <a:ext cx="1794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Cluster Centers: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25" y="246875"/>
            <a:ext cx="7304236" cy="38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7309975" y="2765275"/>
            <a:ext cx="1472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Label Format: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“Year_TeamName_Seed”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69350" y="3127250"/>
            <a:ext cx="12591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CONTENDERS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" name="Google Shape;146;p20"/>
          <p:cNvCxnSpPr/>
          <p:nvPr/>
        </p:nvCxnSpPr>
        <p:spPr>
          <a:xfrm rot="10800000" flipH="1">
            <a:off x="1146500" y="2808350"/>
            <a:ext cx="193500" cy="3951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20"/>
          <p:cNvSpPr txBox="1"/>
          <p:nvPr/>
        </p:nvSpPr>
        <p:spPr>
          <a:xfrm>
            <a:off x="6308150" y="3051050"/>
            <a:ext cx="12591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LONG_SHOTS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 rot="10800000">
            <a:off x="5911550" y="3203450"/>
            <a:ext cx="396600" cy="6660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20"/>
          <p:cNvCxnSpPr>
            <a:stCxn id="147" idx="0"/>
          </p:cNvCxnSpPr>
          <p:nvPr/>
        </p:nvCxnSpPr>
        <p:spPr>
          <a:xfrm rot="10800000">
            <a:off x="6652400" y="2534750"/>
            <a:ext cx="285300" cy="516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385575" y="4295850"/>
            <a:ext cx="1794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Cluster Centers: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201"/>
            <a:ext cx="7470950" cy="395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900" y="4024275"/>
            <a:ext cx="3851325" cy="10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7309975" y="2765275"/>
            <a:ext cx="1472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Roboto"/>
                <a:ea typeface="Roboto"/>
                <a:cs typeface="Roboto"/>
                <a:sym typeface="Roboto"/>
              </a:rPr>
              <a:t>Label Format:</a:t>
            </a:r>
            <a:endParaRPr sz="9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“Year_TeamName_Seed”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-19050" y="-1856"/>
            <a:ext cx="8572500" cy="28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Clustering Teams by Performance Metrics with K-Means Clustering (k=4)</a:t>
            </a:r>
            <a:endParaRPr sz="1300"/>
          </a:p>
        </p:txBody>
      </p:sp>
      <p:sp>
        <p:nvSpPr>
          <p:cNvPr id="159" name="Google Shape;159;p21"/>
          <p:cNvSpPr txBox="1"/>
          <p:nvPr/>
        </p:nvSpPr>
        <p:spPr>
          <a:xfrm>
            <a:off x="288350" y="3355850"/>
            <a:ext cx="14073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CONTENDERS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 rot="10800000" flipH="1">
            <a:off x="759875" y="2929800"/>
            <a:ext cx="115200" cy="460800"/>
          </a:xfrm>
          <a:prstGeom prst="straightConnector1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21"/>
          <p:cNvSpPr txBox="1"/>
          <p:nvPr/>
        </p:nvSpPr>
        <p:spPr>
          <a:xfrm>
            <a:off x="6260225" y="3173600"/>
            <a:ext cx="12591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LONG-SHOTS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2" name="Google Shape;162;p21"/>
          <p:cNvCxnSpPr>
            <a:stCxn id="163" idx="1"/>
          </p:cNvCxnSpPr>
          <p:nvPr/>
        </p:nvCxnSpPr>
        <p:spPr>
          <a:xfrm rot="10800000">
            <a:off x="4815050" y="3676200"/>
            <a:ext cx="656100" cy="161700"/>
          </a:xfrm>
          <a:prstGeom prst="straightConnector1">
            <a:avLst/>
          </a:prstGeom>
          <a:noFill/>
          <a:ln w="28575" cap="flat" cmpd="sng">
            <a:solidFill>
              <a:srgbClr val="3DD4D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1"/>
          <p:cNvCxnSpPr/>
          <p:nvPr/>
        </p:nvCxnSpPr>
        <p:spPr>
          <a:xfrm rot="10800000">
            <a:off x="6366875" y="2864000"/>
            <a:ext cx="294300" cy="385800"/>
          </a:xfrm>
          <a:prstGeom prst="straightConnector1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21"/>
          <p:cNvSpPr txBox="1"/>
          <p:nvPr/>
        </p:nvSpPr>
        <p:spPr>
          <a:xfrm>
            <a:off x="5471150" y="3695100"/>
            <a:ext cx="14073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1-WIN TEAMS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5308400" y="452600"/>
            <a:ext cx="12591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1-WIN TEAMS</a:t>
            </a:r>
            <a:endParaRPr sz="1000"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" name="Google Shape;166;p21"/>
          <p:cNvCxnSpPr/>
          <p:nvPr/>
        </p:nvCxnSpPr>
        <p:spPr>
          <a:xfrm flipH="1">
            <a:off x="5196975" y="781100"/>
            <a:ext cx="375000" cy="2709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285750" y="150541"/>
            <a:ext cx="8572500" cy="76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- Results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28625" y="942975"/>
            <a:ext cx="7926000" cy="21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6 supervised learning models assessed, 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10-Fold cross validation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%Acc = Number of predicted wins within half game of true wins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LASSO Regression Performance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&gt;50% average accuracy and best MSE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Clear explanation of important features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2798275"/>
            <a:ext cx="7622374" cy="192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285750" y="762600"/>
            <a:ext cx="72687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7485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A7934B"/>
                </a:solidFill>
                <a:latin typeface="Roboto"/>
                <a:ea typeface="Roboto"/>
                <a:cs typeface="Roboto"/>
                <a:sym typeface="Roboto"/>
              </a:rPr>
              <a:t>LASSO Regression Shows Best Overall Cross Validation Performance</a:t>
            </a:r>
            <a:endParaRPr b="1" i="1">
              <a:solidFill>
                <a:srgbClr val="A793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On-screen Show (16:9)</PresentationFormat>
  <Paragraphs>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Courier New</vt:lpstr>
      <vt:lpstr>Roboto Condensed Light</vt:lpstr>
      <vt:lpstr>Roboto</vt:lpstr>
      <vt:lpstr>Custom Design</vt:lpstr>
      <vt:lpstr>1_Custom Design</vt:lpstr>
      <vt:lpstr>Mining March Madness</vt:lpstr>
      <vt:lpstr>Background</vt:lpstr>
      <vt:lpstr>Objective</vt:lpstr>
      <vt:lpstr>PowerPoint Presentation</vt:lpstr>
      <vt:lpstr>Data Exploration</vt:lpstr>
      <vt:lpstr>Data Exploration</vt:lpstr>
      <vt:lpstr>Clustering Teams by Performance Metrics with K-Means Clustering (k=3)</vt:lpstr>
      <vt:lpstr>Clustering Teams by Performance Metrics with K-Means Clustering (k=4)</vt:lpstr>
      <vt:lpstr>Methods - Results</vt:lpstr>
      <vt:lpstr>Methods - Conclusions</vt:lpstr>
      <vt:lpstr>2019 Bracket Predictions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March Madness</dc:title>
  <dc:creator>Richard Hardis</dc:creator>
  <cp:lastModifiedBy>Richard Hardis</cp:lastModifiedBy>
  <cp:revision>1</cp:revision>
  <dcterms:modified xsi:type="dcterms:W3CDTF">2020-04-14T20:32:50Z</dcterms:modified>
</cp:coreProperties>
</file>